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7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4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5ef93e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逆向构造问题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af2c59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正向构造及同构问题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9_1#18cee2132?vop=1&amp;pid=3af2c598c&amp;color=0,0,0&amp;vtp=1&amp;bt=1&amp;bbb=1"/>
              <p:cNvSpPr/>
              <p:nvPr/>
            </p:nvSpPr>
            <p:spPr>
              <a:xfrm>
                <a:off x="832104" y="1508760"/>
                <a:ext cx="10531904" cy="3616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9_1#18cee2132?vop=1&amp;pid=3af2c59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1696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9_1#18cee2132?vop=1&amp;pid=3af2c598c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11980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20_1#30233fef1?vop=1&amp;pid=18cee2132&amp;color=0,0,0&amp;vtp=1&amp;bbb=1&amp;hb=1"/>
              <p:cNvSpPr/>
              <p:nvPr/>
            </p:nvSpPr>
            <p:spPr>
              <a:xfrm>
                <a:off x="832104" y="188245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的图象的交点分别为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，求线段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5_BD.20_1#30233fef1?vop=1&amp;pid=18cee21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2457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57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21_1#30233fef1?vop=1&amp;pid=18cee2132&amp;color=0,0,0&amp;vtp=1&amp;bbb=1&amp;hb=1"/>
              <p:cNvSpPr/>
              <p:nvPr/>
            </p:nvSpPr>
            <p:spPr>
              <a:xfrm>
                <a:off x="832104" y="2664142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互为反函数，两个函数的图象关于直线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的图象也关于直线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对称，所以点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综上可知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的图象与直线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的交点，计算可得点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5_AN.21_1#30233fef1?vop=1&amp;pid=18cee21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4142"/>
                <a:ext cx="10533888" cy="1257300"/>
              </a:xfrm>
              <a:prstGeom prst="rect">
                <a:avLst/>
              </a:prstGeom>
              <a:blipFill>
                <a:blip r:embed="rId6"/>
                <a:stretch>
                  <a:fillRect l="-1389" r="-1100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2_1#553395a71?vop=1&amp;pid=18cee2132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2_1#553395a71?vop=1&amp;pid=18cee21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3_1#553395a71?vop=1&amp;pid=18cee2132&amp;color=0,0,0&amp;vtp=1&amp;bbb=1&amp;hb=1"/>
              <p:cNvSpPr/>
              <p:nvPr/>
            </p:nvSpPr>
            <p:spPr>
              <a:xfrm>
                <a:off x="832104" y="1875282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恒成立等价于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述不等式等价于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为增函数，所以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3_1#553395a71?vop=1&amp;pid=18cee21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707130"/>
              </a:xfrm>
              <a:prstGeom prst="rect">
                <a:avLst/>
              </a:prstGeom>
              <a:blipFill>
                <a:blip r:embed="rId4"/>
                <a:stretch>
                  <a:fillRect l="-1389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4_1#02722c900?vop=1&amp;pid=18cee2132&amp;color=0,0,0&amp;vtp=1&amp;bt=1&amp;bbb=1"/>
              <p:cNvSpPr/>
              <p:nvPr/>
            </p:nvSpPr>
            <p:spPr>
              <a:xfrm>
                <a:off x="832104" y="1508760"/>
                <a:ext cx="10533888" cy="363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至少有两个相异的零点，求整数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4_1#02722c900?vop=1&amp;pid=18cee213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157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5_1#02722c900?vop=1&amp;pid=18cee2132&amp;color=0,0,0&amp;vtp=1&amp;bbb=1&amp;hb=1"/>
              <p:cNvSpPr/>
              <p:nvPr/>
            </p:nvSpPr>
            <p:spPr>
              <a:xfrm>
                <a:off x="832104" y="1882458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至多只有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一个零点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至少有两个相异的零点时，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至少存在两个零点，由此可得整数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5_1#02722c900?vop=1&amp;pid=18cee21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2458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r="-231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2feefba4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52feefba4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专题上分9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构造法在导数中的应用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_1#fd7d3efc0?vop=1&amp;pid=25ef93e2b&amp;color=0,0,0&amp;vtp=1&amp;bt=1&amp;bbb=1&amp;hb=1"/>
              <p:cNvSpPr/>
              <p:nvPr/>
            </p:nvSpPr>
            <p:spPr>
              <a:xfrm>
                <a:off x="832104" y="1508760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上的可导函数，其导函数为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则不等式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1_1#fd7d3efc0?vop=1&amp;pid=25ef93e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681355"/>
              </a:xfrm>
              <a:prstGeom prst="rect">
                <a:avLst/>
              </a:prstGeom>
              <a:blipFill>
                <a:blip r:embed="rId3"/>
                <a:stretch>
                  <a:fillRect l="-1389" t="-3604" r="-694" b="-21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fd7d3efc0.bracket?vop=1&amp;pid=25ef93e2b&amp;color=0,0,0&amp;vpa=1&amp;vtp=1"/>
          <p:cNvSpPr/>
          <p:nvPr/>
        </p:nvSpPr>
        <p:spPr>
          <a:xfrm>
            <a:off x="4228433" y="1860550"/>
            <a:ext cx="3317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_2#fd7d3efc0.choices?vop=1&amp;pid=25ef93e2b&amp;color=0,0,0&amp;vtp=1&amp;bbb=1"/>
              <p:cNvSpPr/>
              <p:nvPr/>
            </p:nvSpPr>
            <p:spPr>
              <a:xfrm>
                <a:off x="832104" y="2238185"/>
                <a:ext cx="10533888" cy="318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800"/>
                  </a:lnSpc>
                  <a:tabLst>
                    <a:tab pos="2604897" algn="l"/>
                    <a:tab pos="5311394" algn="l"/>
                    <a:tab pos="8030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_2#fd7d3efc0.choices?vop=1&amp;pid=25ef93e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38185"/>
                <a:ext cx="10533888" cy="318135"/>
              </a:xfrm>
              <a:prstGeom prst="rect">
                <a:avLst/>
              </a:prstGeom>
              <a:blipFill>
                <a:blip r:embed="rId4"/>
                <a:stretch>
                  <a:fillRect l="-1389" t="-9615" b="-48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3_1#fd7d3efc0?vop=1&amp;pid=25ef93e2b&amp;color=0,0,0&amp;vtp=1&amp;bbb=1"/>
          <p:cNvSpPr/>
          <p:nvPr/>
        </p:nvSpPr>
        <p:spPr>
          <a:xfrm>
            <a:off x="832104" y="2557527"/>
            <a:ext cx="10533888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题目所给的不等式中含有导函数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考虑利用大招攻略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中的方法进行逆向构造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4_1#fd7d3efc0?vop=1&amp;pid=25ef93e2b&amp;color=0,0,0&amp;vtp=1&amp;bbb=1"/>
              <p:cNvSpPr/>
              <p:nvPr/>
            </p:nvSpPr>
            <p:spPr>
              <a:xfrm>
                <a:off x="832104" y="2880742"/>
                <a:ext cx="10533888" cy="30810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𝑓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&gt;2=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𝑓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(3)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C_4_AS.4_1#fd7d3efc0?vop=1&amp;pid=25ef93e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80742"/>
                <a:ext cx="10533888" cy="3081084"/>
              </a:xfrm>
              <a:prstGeom prst="rect">
                <a:avLst/>
              </a:prstGeom>
              <a:blipFill>
                <a:blip r:embed="rId5"/>
                <a:stretch>
                  <a:fillRect l="-1389" t="-198" b="-45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5_1#392eceeb5?vop=1&amp;pid=25ef93e2b&amp;color=0,0,0&amp;vtp=1&amp;bt=1&amp;bbb=1&amp;hb=1"/>
              <p:cNvSpPr/>
              <p:nvPr/>
            </p:nvSpPr>
            <p:spPr>
              <a:xfrm>
                <a:off x="832104" y="1508760"/>
                <a:ext cx="10531904" cy="89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是可导奇函数，对于任意的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,满足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的导函数），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则下列不等式成立的是(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5_1#392eceeb5?vop=1&amp;pid=25ef93e2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897255"/>
              </a:xfrm>
              <a:prstGeom prst="rect">
                <a:avLst/>
              </a:prstGeom>
              <a:blipFill>
                <a:blip r:embed="rId3"/>
                <a:stretch>
                  <a:fillRect l="-1390" r="-1679" b="-15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5_1#392eceeb5?vop=1&amp;pid=25ef93e2b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99355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6_1#392eceeb5.bracket?vop=1&amp;pid=25ef93e2b&amp;color=0,0,0&amp;vpa=2&amp;vtp=1"/>
          <p:cNvSpPr/>
          <p:nvPr/>
        </p:nvSpPr>
        <p:spPr>
          <a:xfrm>
            <a:off x="5810599" y="2041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5_2#392eceeb5.choices?vop=1&amp;pid=25ef93e2b&amp;color=0,0,0&amp;vtp=1&amp;bbb=1"/>
              <p:cNvSpPr/>
              <p:nvPr/>
            </p:nvSpPr>
            <p:spPr>
              <a:xfrm>
                <a:off x="832104" y="2412174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20797" algn="l"/>
                    <a:tab pos="51970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4_BD.5_2#392eceeb5.choices?vop=1&amp;pid=25ef93e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2174"/>
                <a:ext cx="10533888" cy="501333"/>
              </a:xfrm>
              <a:prstGeom prst="rect">
                <a:avLst/>
              </a:prstGeom>
              <a:blipFill>
                <a:blip r:embed="rId5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7_1#392eceeb5?vop=1&amp;pid=25ef93e2b&amp;color=0,0,0&amp;vtp=1&amp;bbb=1&amp;hb=1"/>
              <p:cNvSpPr/>
              <p:nvPr/>
            </p:nvSpPr>
            <p:spPr>
              <a:xfrm>
                <a:off x="832104" y="2916872"/>
                <a:ext cx="10533888" cy="262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是奇函数，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是偶函数.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sin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C_4_AS.7_1#392eceeb5?vop=1&amp;pid=25ef93e2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16872"/>
                <a:ext cx="10533888" cy="2628900"/>
              </a:xfrm>
              <a:prstGeom prst="rect">
                <a:avLst/>
              </a:prstGeom>
              <a:blipFill>
                <a:blip r:embed="rId6"/>
                <a:stretch>
                  <a:fillRect l="-1389" b="-30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7_1#392eceeb5?vop=1&amp;pid=25ef93e2b&amp;color=0,0,0&amp;vtp=1&amp;bbb=1&amp;hb=1">
                <a:extLst>
                  <a:ext uri="{FF2B5EF4-FFF2-40B4-BE49-F238E27FC236}">
                    <a16:creationId xmlns:a16="http://schemas.microsoft.com/office/drawing/2014/main" id="{7B46B4C3-D50B-5C34-299E-0818DE5196C2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875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为偶函数,所以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，B错误；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7_1#392eceeb5?vop=1&amp;pid=25ef93e2b&amp;color=0,0,0&amp;vtp=1&amp;bbb=1&amp;hb=1">
                <a:extLst>
                  <a:ext uri="{FF2B5EF4-FFF2-40B4-BE49-F238E27FC236}">
                    <a16:creationId xmlns:a16="http://schemas.microsoft.com/office/drawing/2014/main" id="{7B46B4C3-D50B-5C34-299E-0818DE5196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75530"/>
              </a:xfrm>
              <a:prstGeom prst="rect">
                <a:avLst/>
              </a:prstGeom>
              <a:blipFill>
                <a:blip r:embed="rId2"/>
                <a:stretch>
                  <a:fillRect l="-1389" r="-1042" b="-28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37828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8_1#5f584be55?vop=1&amp;pid=3af2c598c&amp;color=0,0,0&amp;vtp=1&amp;bt=1&amp;bbb=1"/>
              <p:cNvSpPr/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4_BD.8_1#5f584be55?vop=1&amp;pid=3af2c59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8978"/>
              </a:xfrm>
              <a:prstGeom prst="rect">
                <a:avLst/>
              </a:prstGeom>
              <a:blipFill>
                <a:blip r:embed="rId3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5f584be55.bracket?vop=1&amp;pid=3af2c598c&amp;color=0,0,0&amp;vpa=3&amp;vtp=1"/>
          <p:cNvSpPr/>
          <p:nvPr/>
        </p:nvSpPr>
        <p:spPr>
          <a:xfrm>
            <a:off x="6769322" y="159298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8_2#5f584be55.choices?vop=1&amp;pid=3af2c598c&amp;color=0,0,0&amp;vtp=1&amp;bbb=1"/>
              <p:cNvSpPr/>
              <p:nvPr/>
            </p:nvSpPr>
            <p:spPr>
              <a:xfrm>
                <a:off x="832104" y="1968436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8_2#5f584be55.choices?vop=1&amp;pid=3af2c5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68436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EX.10_1#5f584be55?vop=1&amp;pid=3af2c598c&amp;color=0,0,0&amp;vtp=1&amp;bbb=1&amp;hb=1"/>
              <p:cNvSpPr/>
              <p:nvPr/>
            </p:nvSpPr>
            <p:spPr>
              <a:xfrm>
                <a:off x="832104" y="2332926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的表达式中都含有对数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考虑通过大招攻略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中的同构方法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转化成同构函数的单调性问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进而比较大小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C_4_EX.10_1#5f584be55?vop=1&amp;pid=3af2c598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2926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r="-926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11_1#5f584be55?vop=1&amp;pid=3af2c598c&amp;color=0,0,0&amp;vtp=1&amp;bbb=1"/>
              <p:cNvSpPr/>
              <p:nvPr/>
            </p:nvSpPr>
            <p:spPr>
              <a:xfrm>
                <a:off x="832104" y="3114611"/>
                <a:ext cx="10533888" cy="261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提示：将相同部分替换为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，构造同构函数）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C_4_AS.11_1#5f584be55?vop=1&amp;pid=3af2c5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611"/>
                <a:ext cx="10533888" cy="2616200"/>
              </a:xfrm>
              <a:prstGeom prst="rect">
                <a:avLst/>
              </a:prstGeom>
              <a:blipFill>
                <a:blip r:embed="rId6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2_1#a6b4a8567?vop=1&amp;pid=3af2c598c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lo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12_1#a6b4a8567?vop=1&amp;pid=3af2c598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3_1#a6b4a8567.bracket?vop=1&amp;pid=3af2c598c&amp;color=0,0,0&amp;vpa=4&amp;vtp=1"/>
          <p:cNvSpPr/>
          <p:nvPr/>
        </p:nvSpPr>
        <p:spPr>
          <a:xfrm>
            <a:off x="687917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2_2#a6b4a8567.choices?vop=1&amp;pid=3af2c598c&amp;color=0,0,0&amp;vtp=1&amp;bbb=1"/>
              <p:cNvSpPr/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06497" algn="l"/>
                    <a:tab pos="5387594" algn="l"/>
                    <a:tab pos="80432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2_2#a6b4a8567.choices?vop=1&amp;pid=3af2c5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653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4_1#a6b4a8567?vop=1&amp;pid=3af2c598c&amp;color=0,0,0&amp;vtp=1&amp;bbb=1"/>
              <p:cNvSpPr/>
              <p:nvPr/>
            </p:nvSpPr>
            <p:spPr>
              <a:xfrm>
                <a:off x="832104" y="2414079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log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log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4_AS.14_1#a6b4a8567?vop=1&amp;pid=3af2c5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4079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15_1#472f6b299?vop=1&amp;pid=3af2c598c&amp;color=0,0,0&amp;vtp=1&amp;bt=1&amp;bbb=1&amp;hb=1"/>
              <p:cNvSpPr/>
              <p:nvPr/>
            </p:nvSpPr>
            <p:spPr>
              <a:xfrm>
                <a:off x="832104" y="150876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，若对任意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15_1#472f6b299?vop=1&amp;pid=3af2c598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15_1#472f6b299?vop=1&amp;pid=3af2c598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N.16_1#472f6b299.blank?vop=1&amp;pid=3af2c598c&amp;color=0,0,0&amp;vpa=5&amp;vtp=1&amp;bbb=1&amp;rh=30.61504"/>
              <p:cNvSpPr/>
              <p:nvPr/>
            </p:nvSpPr>
            <p:spPr>
              <a:xfrm>
                <a:off x="5156136" y="1839912"/>
                <a:ext cx="1262063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4_AN.16_1#472f6b299.blank?vop=1&amp;pid=3af2c598c&amp;color=0,0,0&amp;vpa=5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136" y="1839912"/>
                <a:ext cx="1262063" cy="388811"/>
              </a:xfrm>
              <a:prstGeom prst="rect">
                <a:avLst/>
              </a:prstGeom>
              <a:blipFill>
                <a:blip r:embed="rId5"/>
                <a:stretch>
                  <a:fillRect l="-4831" r="-3865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EX.17_1#472f6b299?vop=1&amp;pid=3af2c598c&amp;color=0,0,0&amp;vtp=1&amp;bbb=1"/>
              <p:cNvSpPr/>
              <p:nvPr/>
            </p:nvSpPr>
            <p:spPr>
              <a:xfrm>
                <a:off x="832104" y="232175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本题构造的函数与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故可利用通法攻略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中的图象和性质解题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4_EX.17_1#472f6b299?vop=1&amp;pid=3af2c598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4_AS.18_1#472f6b299?vop=1&amp;pid=3af2c598c&amp;color=0,0,0&amp;vtp=1&amp;bbb=1&amp;hb=1"/>
              <p:cNvSpPr/>
              <p:nvPr/>
            </p:nvSpPr>
            <p:spPr>
              <a:xfrm>
                <a:off x="832104" y="2695067"/>
                <a:ext cx="10533888" cy="306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B_4_AS.18_1#472f6b299?vop=1&amp;pid=3af2c598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067"/>
                <a:ext cx="10533888" cy="3060700"/>
              </a:xfrm>
              <a:prstGeom prst="rect">
                <a:avLst/>
              </a:prstGeom>
              <a:blipFill>
                <a:blip r:embed="rId7"/>
                <a:stretch>
                  <a:fillRect l="-1389" r="-289" b="-1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8_1#472f6b299?vop=1&amp;pid=3af2c598c&amp;color=0,0,0&amp;vtp=1&amp;bbb=1&amp;hb=1">
                <a:extLst>
                  <a:ext uri="{FF2B5EF4-FFF2-40B4-BE49-F238E27FC236}">
                    <a16:creationId xmlns:a16="http://schemas.microsoft.com/office/drawing/2014/main" id="{29F09B44-152F-304F-6775-549B6AAC542B}"/>
                  </a:ext>
                </a:extLst>
              </p:cNvPr>
              <p:cNvSpPr/>
              <p:nvPr/>
            </p:nvSpPr>
            <p:spPr>
              <a:xfrm>
                <a:off x="832104" y="1355574"/>
                <a:ext cx="10533888" cy="4856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的值域的子集，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，不合题意，舍去，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]⊆(−∞,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2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8_1#472f6b299?vop=1&amp;pid=3af2c598c&amp;color=0,0,0&amp;vtp=1&amp;bbb=1&amp;hb=1">
                <a:extLst>
                  <a:ext uri="{FF2B5EF4-FFF2-40B4-BE49-F238E27FC236}">
                    <a16:creationId xmlns:a16="http://schemas.microsoft.com/office/drawing/2014/main" id="{29F09B44-152F-304F-6775-549B6AAC5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55574"/>
                <a:ext cx="10533888" cy="4856544"/>
              </a:xfrm>
              <a:prstGeom prst="rect">
                <a:avLst/>
              </a:prstGeom>
              <a:blipFill>
                <a:blip r:embed="rId2"/>
                <a:stretch>
                  <a:fillRect l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66273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347</Words>
  <Application>Microsoft Office PowerPoint</Application>
  <PresentationFormat>宽屏</PresentationFormat>
  <Paragraphs>104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2025-10-22T07:24:21Z</dcterms:created>
  <dcterms:modified xsi:type="dcterms:W3CDTF">2025-10-22T08:13:22Z</dcterms:modified>
  <cp:category/>
  <cp:contentStatus/>
</cp:coreProperties>
</file>